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85" d="100"/>
          <a:sy n="85" d="100"/>
        </p:scale>
        <p:origin x="590"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41</c:v>
                </c:pt>
                <c:pt idx="2">
                  <c:v>41</c:v>
                </c:pt>
                <c:pt idx="3">
                  <c:v>50</c:v>
                </c:pt>
                <c:pt idx="4">
                  <c:v>50</c:v>
                </c:pt>
                <c:pt idx="5">
                  <c:v>45</c:v>
                </c:pt>
                <c:pt idx="6">
                  <c:v>47</c:v>
                </c:pt>
                <c:pt idx="7">
                  <c:v>40</c:v>
                </c:pt>
                <c:pt idx="8">
                  <c:v>46</c:v>
                </c:pt>
                <c:pt idx="9">
                  <c:v>45</c:v>
                </c:pt>
                <c:pt idx="10">
                  <c:v>50</c:v>
                </c:pt>
                <c:pt idx="11">
                  <c:v>45</c:v>
                </c:pt>
                <c:pt idx="12">
                  <c:v>50</c:v>
                </c:pt>
                <c:pt idx="13">
                  <c:v>40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35</c:v>
                </c:pt>
                <c:pt idx="2">
                  <c:v>35</c:v>
                </c:pt>
                <c:pt idx="3">
                  <c:v>32</c:v>
                </c:pt>
                <c:pt idx="4">
                  <c:v>28</c:v>
                </c:pt>
                <c:pt idx="5">
                  <c:v>31</c:v>
                </c:pt>
                <c:pt idx="6">
                  <c:v>33</c:v>
                </c:pt>
                <c:pt idx="7">
                  <c:v>33</c:v>
                </c:pt>
                <c:pt idx="8">
                  <c:v>34</c:v>
                </c:pt>
                <c:pt idx="9">
                  <c:v>33</c:v>
                </c:pt>
                <c:pt idx="10">
                  <c:v>30</c:v>
                </c:pt>
                <c:pt idx="11">
                  <c:v>27</c:v>
                </c:pt>
                <c:pt idx="12">
                  <c:v>34</c:v>
                </c:pt>
                <c:pt idx="13">
                  <c:v>27</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18</c:v>
                </c:pt>
                <c:pt idx="1">
                  <c:v>25</c:v>
                </c:pt>
                <c:pt idx="2">
                  <c:v>19</c:v>
                </c:pt>
                <c:pt idx="3">
                  <c:v>19</c:v>
                </c:pt>
                <c:pt idx="4">
                  <c:v>18</c:v>
                </c:pt>
                <c:pt idx="5">
                  <c:v>19</c:v>
                </c:pt>
                <c:pt idx="6">
                  <c:v>18</c:v>
                </c:pt>
                <c:pt idx="7">
                  <c:v>21</c:v>
                </c:pt>
                <c:pt idx="8">
                  <c:v>21</c:v>
                </c:pt>
                <c:pt idx="9">
                  <c:v>22</c:v>
                </c:pt>
                <c:pt idx="10">
                  <c:v>23</c:v>
                </c:pt>
                <c:pt idx="11">
                  <c:v>16</c:v>
                </c:pt>
                <c:pt idx="12">
                  <c:v>22</c:v>
                </c:pt>
                <c:pt idx="13">
                  <c:v>21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40</c:v>
                </c:pt>
                <c:pt idx="2">
                  <c:v>50</c:v>
                </c:pt>
                <c:pt idx="3">
                  <c:v>47</c:v>
                </c:pt>
                <c:pt idx="4">
                  <c:v>42</c:v>
                </c:pt>
                <c:pt idx="5">
                  <c:v>45</c:v>
                </c:pt>
                <c:pt idx="6">
                  <c:v>46</c:v>
                </c:pt>
                <c:pt idx="7">
                  <c:v>42</c:v>
                </c:pt>
                <c:pt idx="8">
                  <c:v>41</c:v>
                </c:pt>
                <c:pt idx="9">
                  <c:v>43</c:v>
                </c:pt>
                <c:pt idx="10">
                  <c:v>42</c:v>
                </c:pt>
                <c:pt idx="11">
                  <c:v>48</c:v>
                </c:pt>
                <c:pt idx="12">
                  <c:v>46</c:v>
                </c:pt>
                <c:pt idx="13">
                  <c:v>43</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29</c:v>
                </c:pt>
                <c:pt idx="2">
                  <c:v>33</c:v>
                </c:pt>
                <c:pt idx="3">
                  <c:v>30</c:v>
                </c:pt>
                <c:pt idx="4">
                  <c:v>27</c:v>
                </c:pt>
                <c:pt idx="5">
                  <c:v>30</c:v>
                </c:pt>
                <c:pt idx="6">
                  <c:v>25</c:v>
                </c:pt>
                <c:pt idx="7">
                  <c:v>32</c:v>
                </c:pt>
                <c:pt idx="8">
                  <c:v>33</c:v>
                </c:pt>
                <c:pt idx="9">
                  <c:v>32</c:v>
                </c:pt>
                <c:pt idx="10">
                  <c:v>27</c:v>
                </c:pt>
                <c:pt idx="11">
                  <c:v>30</c:v>
                </c:pt>
                <c:pt idx="12">
                  <c:v>26</c:v>
                </c:pt>
                <c:pt idx="13">
                  <c:v>29</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19</c:v>
                </c:pt>
                <c:pt idx="1">
                  <c:v>22</c:v>
                </c:pt>
                <c:pt idx="2">
                  <c:v>15</c:v>
                </c:pt>
                <c:pt idx="3">
                  <c:v>19</c:v>
                </c:pt>
                <c:pt idx="4">
                  <c:v>21</c:v>
                </c:pt>
                <c:pt idx="5">
                  <c:v>24</c:v>
                </c:pt>
                <c:pt idx="6">
                  <c:v>18</c:v>
                </c:pt>
                <c:pt idx="7">
                  <c:v>25</c:v>
                </c:pt>
                <c:pt idx="8">
                  <c:v>20</c:v>
                </c:pt>
                <c:pt idx="9">
                  <c:v>19</c:v>
                </c:pt>
                <c:pt idx="10">
                  <c:v>24</c:v>
                </c:pt>
                <c:pt idx="11">
                  <c:v>17</c:v>
                </c:pt>
                <c:pt idx="12">
                  <c:v>17</c:v>
                </c:pt>
                <c:pt idx="13">
                  <c:v>15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42</c:v>
                </c:pt>
                <c:pt idx="2">
                  <c:v>42</c:v>
                </c:pt>
                <c:pt idx="3">
                  <c:v>43</c:v>
                </c:pt>
                <c:pt idx="4">
                  <c:v>40</c:v>
                </c:pt>
                <c:pt idx="5">
                  <c:v>48</c:v>
                </c:pt>
                <c:pt idx="6">
                  <c:v>43</c:v>
                </c:pt>
                <c:pt idx="7">
                  <c:v>47</c:v>
                </c:pt>
                <c:pt idx="8">
                  <c:v>40</c:v>
                </c:pt>
                <c:pt idx="9">
                  <c:v>40</c:v>
                </c:pt>
                <c:pt idx="10">
                  <c:v>45</c:v>
                </c:pt>
                <c:pt idx="11">
                  <c:v>40</c:v>
                </c:pt>
                <c:pt idx="12">
                  <c:v>41</c:v>
                </c:pt>
                <c:pt idx="13">
                  <c:v>50</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28</c:v>
                </c:pt>
                <c:pt idx="2">
                  <c:v>35</c:v>
                </c:pt>
                <c:pt idx="3">
                  <c:v>29</c:v>
                </c:pt>
                <c:pt idx="4">
                  <c:v>25</c:v>
                </c:pt>
                <c:pt idx="5">
                  <c:v>31</c:v>
                </c:pt>
                <c:pt idx="6">
                  <c:v>26</c:v>
                </c:pt>
                <c:pt idx="7">
                  <c:v>29</c:v>
                </c:pt>
                <c:pt idx="8">
                  <c:v>28</c:v>
                </c:pt>
                <c:pt idx="9">
                  <c:v>28</c:v>
                </c:pt>
                <c:pt idx="10">
                  <c:v>33</c:v>
                </c:pt>
                <c:pt idx="11">
                  <c:v>33</c:v>
                </c:pt>
                <c:pt idx="12">
                  <c:v>27</c:v>
                </c:pt>
                <c:pt idx="13">
                  <c:v>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15</c:v>
                </c:pt>
                <c:pt idx="1">
                  <c:v>18</c:v>
                </c:pt>
                <c:pt idx="2">
                  <c:v>19</c:v>
                </c:pt>
                <c:pt idx="3">
                  <c:v>23</c:v>
                </c:pt>
                <c:pt idx="4">
                  <c:v>25</c:v>
                </c:pt>
                <c:pt idx="5">
                  <c:v>25</c:v>
                </c:pt>
                <c:pt idx="6">
                  <c:v>17</c:v>
                </c:pt>
                <c:pt idx="7">
                  <c:v>18</c:v>
                </c:pt>
                <c:pt idx="8">
                  <c:v>25</c:v>
                </c:pt>
                <c:pt idx="9">
                  <c:v>20</c:v>
                </c:pt>
                <c:pt idx="10">
                  <c:v>20</c:v>
                </c:pt>
                <c:pt idx="11">
                  <c:v>20</c:v>
                </c:pt>
                <c:pt idx="12">
                  <c:v>22</c:v>
                </c:pt>
                <c:pt idx="13">
                  <c:v>16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c:v>
                </c:pt>
                <c:pt idx="1">
                  <c:v>383.3</c:v>
                </c:pt>
                <c:pt idx="2">
                  <c:v>381.7</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 Id="rId6"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3.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International Association of Public Transport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National Highway Traffic Safety Administration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Transportation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Institute of Electrical and Electronics Engineers - Intelligent Transportation Systems Society</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Society of Automotive Engineers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Public Transportation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Robotics and Autonomous Systems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12 Million by 2032. The market shows a steady CAGR of 21% from 2025 to 2032. The ROBOTAXI market is witnessing rapid growth, driven by advancements in autonomous vehicle technologies, increasing urbanization, stringent emissions norms, and growing ride-hailing services. These key market drivers coupled with large scale investments in research and development are shaping the market trends. The market's growth is also accelerated by government initiatives towards smart city development. Leading players, such as Waymo, Tesla, and Uber are revolutionizing the future outlook of the ROBOTAXI industry through strategic partnerships and cutting-edge technological innovations. With potential developments in infrastructure and vehicular connectivity, the industry is envisaged to transform the conventional notion of mobility in the coming years.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071537"/>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Advancements in Autonomous Vehicle Technology: The Global Robotaxi Market is expected to significantly benefit from advancements in autonomous vehicle technology. Innovation and evolution in Artificial Intelligence (AI), Machine Learning (ML), and the Internet of Things (IoT) are paving the way towards the development of fully autonomous vehicles. These technologies are enabling vehicles to communicate with each other and the surrounding infrastructure, thus enhancing their capability to function without human intervention. This, coupled with continuous support and funding towards research and development activities by key market players, is expected to boost the market growth.
Supportive Government Policies and Infrastructure Development: Governments worldwide are encouraging the use of autonomous vehicles, including robotaxis, to reduce road accidents caused by human errors. Various governments have started implementing regulations to support the testing and operation of robotaxis on public roads. Additionally, the integration of smart city initiatives and infrastructure development like digital road signage and sensors, traffic lights, and dedicated lanes for autonomous vehicles are creating a more conducive environment for robotaxis. These initiatives are expected to stimulate demand for robotaxis, fostering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96992"/>
            <a:ext cx="6013807" cy="3221237"/>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675768" y="1632311"/>
            <a:ext cx="6716172" cy="3221237"/>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7533870" y="4581586"/>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ROBOTAXI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8895942" y="4581585"/>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ROBOTAXI MARKET,2032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4"/>
          <a:stretch>
            <a:fillRect/>
          </a:stretch>
        </p:blipFill>
        <p:spPr>
          <a:xfrm>
            <a:off x="7963043" y="1537739"/>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95300" y="8084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64508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51086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07970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49026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6" name="TextBox 5">
            <a:extLst>
              <a:ext uri="{FF2B5EF4-FFF2-40B4-BE49-F238E27FC236}">
                <a16:creationId xmlns:a16="http://schemas.microsoft.com/office/drawing/2014/main" id="{7BAA96CD-19E6-155E-7C32-577DF97EF73C}"/>
              </a:ext>
            </a:extLst>
          </p:cNvPr>
          <p:cNvSpPr txBox="1"/>
          <p:nvPr/>
        </p:nvSpPr>
        <p:spPr>
          <a:xfrm>
            <a:off x="732184"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6223986" y="113787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2" cstate="print"/>
          <a:stretch>
            <a:fillRect/>
          </a:stretch>
        </p:blipFill>
        <p:spPr>
          <a:xfrm>
            <a:off x="728870" y="1425093"/>
            <a:ext cx="5342888" cy="3173411"/>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3" cstate="print"/>
          <a:stretch>
            <a:fillRect/>
          </a:stretch>
        </p:blipFill>
        <p:spPr>
          <a:xfrm>
            <a:off x="6252764" y="1531110"/>
            <a:ext cx="5342888" cy="3067394"/>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Over the past few years, the accumulated years of research and development has gradually led the global auto-industry to the reality of autonomous vehicles technology. This advancement in automobile technology is considered a key driver for the growth of the global Robotaxi market. Autonomous vehicles are anticipated to bring about a major transportation revolution by providing safer, more efficient, and convenient commuting. Major tech giants like Tesla, Google's Waymo, and Uber are investing heavily in autonomous vehicle technology, which includes the development of robotaxis.
Autonomous driving is enabled by several core technologies such as Lidar (Light Detection and Ranging), Radars, high-performing GPS, and computer vision technology. Lidar, for instance, is capable of creating a real-time 3D map of the surroundings, providing the necessary spatial awareness for an autonomous vehicle to navigate safely in its environment. Similarly, computer vision technology coupled with advanced AI algorithms enables a vehicle to recognize and understand traffic signs, avoid obstacles, and make appropriate decisions to ensure the safety of its passengers.
Tesla and Waymo, two of the leading companies in the autonomous vehicle landscape, are already deploying their technology in real-world scenarios. In 2020, Tesla introduced their 'Full Self-Driving' features as a beta release to a limited number of customers, providing the vehicle with the ability to navigate itself on city streets and highways. In the same year, Waymo launched Waymo One, its robotaxi service to the public in Phoenix, Arizona. Despite that they still employ safety drivers to supervise the ride, the success of these initial operations is a potential indicator of how the Robotaxi market might prosper as autonomous vehicle technology continues to improve.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Progressive Development of Autonomous Vehicle Technology</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One of the major challenges the global robotaxi market faces is the legislative and regulatory hurdles associated with the adoption and implementation of autonomous vehicles. The current legislative environments in many countries are not conducive for the advancement of autonomous taxis, primarily because they do not have a framework in place to manage and govern the use of such vehicles. There are significant concerns about vehicle safety, passenger protection, and responsibility in case of accidents, which have led to regulatory hesitation. Autonomous vehicles are an emerging technology and present a host of new challenges that the existing laws were not equipped to manage.
For instance, Uber's self-driving vehicle caused a fatal crash in Arizona, which led to increased scrutiny and skepticism about the safety of self-driving vehicles. Carmakers are also encountering resistance from labor unions and pressure groups who fear job losses. This is another example of the social and political difficulties that autonomous vehicles face. In turn, these hurdles have made it difficult for the growth and expansion of robotaxis.
Moreover, standardization of the features of autonomous vehicles is another critical issue. As automotive manufacturers around the globe pursue their proprietary technologies, there is a significant lack of standardization in vehicle characteristics. This leads to difficulties with interoperability and technology integration across different robotaxis. For example, the absence of a universal standard for communication between vehicles (V2V) and infrastructure (V2I) limits the full utilization of autonomous vehicles as the V2V and V2I are pivotal for the proper functioning of robotaxis. In conclusion, these legal, social, and technical hurdles pose significant roadblocks in the path of the robotaxi market's growth and expansion.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Legislative and Regulatory Issues Limit Robotaxi Implementation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
        <p:nvSpPr>
          <p:cNvPr id="10" name="Title 1">
            <a:extLst>
              <a:ext uri="{FF2B5EF4-FFF2-40B4-BE49-F238E27FC236}">
                <a16:creationId xmlns:a16="http://schemas.microsoft.com/office/drawing/2014/main" id="{0D563107-E7AE-4180-BF86-DFAD5069183A}"/>
              </a:ext>
            </a:extLst>
          </p:cNvPr>
          <p:cNvSpPr txBox="1">
            <a:spLocks/>
          </p:cNvSpPr>
          <p:nvPr/>
        </p:nvSpPr>
        <p:spPr>
          <a:xfrm>
            <a:off x="400050" y="2066512"/>
            <a:ext cx="7029450" cy="889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IN" sz="3600" b="1" kern="1200" dirty="0">
                <a:solidFill>
                  <a:schemeClr val="accent1">
                    <a:lumMod val="50000"/>
                  </a:schemeClr>
                </a:solidFill>
                <a:latin typeface="+mj-lt"/>
                <a:ea typeface="+mj-ea"/>
                <a:cs typeface="+mj-cs"/>
              </a:defRPr>
            </a:lvl1pPr>
          </a:lstStyle>
          <a:p>
            <a:pPr>
              <a:lnSpc>
                <a:spcPct val="100000"/>
              </a:lnSpc>
            </a:pPr>
            <a:r>
              <a:rPr lang="en-US">
                <a:solidFill>
                  <a:schemeClr val="accent1"/>
                </a:solidFill>
              </a:rPr>
              <a:t>KEY MARKET INSIGHTS</a:t>
            </a:r>
          </a:p>
        </p:txBody>
      </p:sp>
      <p:cxnSp>
        <p:nvCxnSpPr>
          <p:cNvPr id="11" name="Straight Connector 10">
            <a:extLst>
              <a:ext uri="{FF2B5EF4-FFF2-40B4-BE49-F238E27FC236}">
                <a16:creationId xmlns:a16="http://schemas.microsoft.com/office/drawing/2014/main" id="{11CD8FC6-D39B-4766-AA41-1036DF948607}"/>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5D49B1-77A8-416D-9C42-8DF1E7292426}"/>
              </a:ext>
            </a:extLst>
          </p:cNvPr>
          <p:cNvSpPr txBox="1"/>
          <p:nvPr/>
        </p:nvSpPr>
        <p:spPr>
          <a:xfrm>
            <a:off x="400050" y="2788951"/>
            <a:ext cx="3738516" cy="1692771"/>
          </a:xfrm>
          <a:prstGeom prst="rect">
            <a:avLst/>
          </a:prstGeom>
          <a:noFill/>
        </p:spPr>
        <p:txBody>
          <a:bodyPr wrap="square">
            <a:spAutoFit/>
          </a:bodyPr>
          <a:lstStyle/>
          <a:p>
            <a:pPr>
              <a:spcBef>
                <a:spcPts val="400"/>
              </a:spcBef>
            </a:pPr>
            <a:r>
              <a:rPr lang="en-US" sz="1200" b="1" dirty="0"/>
              <a:t>Key Success Factors in the Robotaxi Market</a:t>
            </a:r>
            <a:endParaRPr lang="en-IN" sz="1200" b="1" dirty="0"/>
          </a:p>
          <a:p>
            <a:pPr>
              <a:spcBef>
                <a:spcPts val="400"/>
              </a:spcBef>
            </a:pPr>
            <a:r>
              <a:rPr lang="en-US" sz="1200" b="1" dirty="0"/>
              <a:t>Market Impacting Factors</a:t>
            </a:r>
            <a:endParaRPr lang="en-IN" sz="1200" b="1" dirty="0"/>
          </a:p>
          <a:p>
            <a:pPr>
              <a:spcBef>
                <a:spcPts val="400"/>
              </a:spcBef>
            </a:pPr>
            <a:r>
              <a:rPr lang="en-US" sz="1200" b="1" dirty="0"/>
              <a:t>Top Investment &amp; White Spaces Opportunity</a:t>
            </a:r>
            <a:endParaRPr lang="en-IN" sz="1200" b="1" dirty="0"/>
          </a:p>
          <a:p>
            <a:pPr>
              <a:spcBef>
                <a:spcPts val="400"/>
              </a:spcBef>
            </a:pPr>
            <a:r>
              <a:rPr lang="en-US" sz="1200" b="1" dirty="0"/>
              <a:t>Ecosystem of the Market</a:t>
            </a:r>
            <a:endParaRPr lang="en-IN" sz="1200" b="1" dirty="0"/>
          </a:p>
          <a:p>
            <a:pPr>
              <a:spcBef>
                <a:spcPts val="400"/>
              </a:spcBef>
            </a:pPr>
            <a:r>
              <a:rPr lang="en-US" sz="1200" b="1" dirty="0"/>
              <a:t>Market Attractiveness Index, 2024</a:t>
            </a:r>
            <a:endParaRPr lang="en-IN" sz="1200" b="1" dirty="0"/>
          </a:p>
          <a:p>
            <a:pPr>
              <a:spcBef>
                <a:spcPts val="400"/>
              </a:spcBef>
            </a:pPr>
            <a:r>
              <a:rPr lang="en-US" sz="1200" b="1" dirty="0"/>
              <a:t>PESTEL Analysis</a:t>
            </a:r>
            <a:endParaRPr lang="en-IN" sz="1200" b="1" dirty="0"/>
          </a:p>
          <a:p>
            <a:pPr>
              <a:spcBef>
                <a:spcPts val="400"/>
              </a:spcBef>
            </a:pPr>
            <a:r>
              <a:rPr lang="en-US" sz="1200" b="1" dirty="0"/>
              <a:t>Value Chain Analysis</a:t>
            </a:r>
            <a:endParaRPr lang="en-IN" sz="1200" b="1" dirty="0"/>
          </a:p>
        </p:txBody>
      </p:sp>
      <p:sp>
        <p:nvSpPr>
          <p:cNvPr id="13" name="TextBox 12">
            <a:extLst>
              <a:ext uri="{FF2B5EF4-FFF2-40B4-BE49-F238E27FC236}">
                <a16:creationId xmlns:a16="http://schemas.microsoft.com/office/drawing/2014/main" id="{73863466-EB46-4849-B2C9-81D197F09C58}"/>
              </a:ext>
            </a:extLst>
          </p:cNvPr>
          <p:cNvSpPr txBox="1"/>
          <p:nvPr/>
        </p:nvSpPr>
        <p:spPr>
          <a:xfrm>
            <a:off x="4060825" y="2788950"/>
            <a:ext cx="3051083" cy="1641475"/>
          </a:xfrm>
          <a:prstGeom prst="rect">
            <a:avLst/>
          </a:prstGeom>
          <a:noFill/>
        </p:spPr>
        <p:txBody>
          <a:bodyPr wrap="square">
            <a:spAutoFit/>
          </a:bodyPr>
          <a:lstStyle/>
          <a:p>
            <a:pPr>
              <a:spcBef>
                <a:spcPts val="400"/>
              </a:spcBef>
            </a:pPr>
            <a:r>
              <a:rPr lang="en-US" sz="1200" b="1" dirty="0"/>
              <a:t>Pricing Analysis</a:t>
            </a:r>
            <a:endParaRPr lang="en-IN" sz="1200" b="1" dirty="0"/>
          </a:p>
          <a:p>
            <a:pPr>
              <a:spcBef>
                <a:spcPts val="400"/>
              </a:spcBef>
            </a:pPr>
            <a:r>
              <a:rPr lang="en-US" sz="1200" b="1" dirty="0"/>
              <a:t>Case Studies</a:t>
            </a:r>
            <a:endParaRPr lang="en-IN" sz="1200" b="1" dirty="0"/>
          </a:p>
          <a:p>
            <a:pPr>
              <a:spcBef>
                <a:spcPts val="400"/>
              </a:spcBef>
            </a:pPr>
            <a:r>
              <a:rPr lang="en-US" sz="1200" b="1" dirty="0"/>
              <a:t>Regulations, Certifications, and Guidelines</a:t>
            </a:r>
            <a:endParaRPr lang="en-IN" sz="1200" b="1" dirty="0"/>
          </a:p>
          <a:p>
            <a:pPr>
              <a:spcBef>
                <a:spcPts val="400"/>
              </a:spcBef>
            </a:pPr>
            <a:r>
              <a:rPr lang="en-US" sz="1200" b="1" dirty="0"/>
              <a:t>Patent Analysis</a:t>
            </a:r>
            <a:endParaRPr lang="en-IN" sz="1200" b="1" dirty="0"/>
          </a:p>
          <a:p>
            <a:pPr>
              <a:spcBef>
                <a:spcPts val="400"/>
              </a:spcBef>
            </a:pPr>
            <a:r>
              <a:rPr lang="en-US" sz="1200" b="1" dirty="0"/>
              <a:t>Consumer Buying Behavior Analysis</a:t>
            </a:r>
            <a:endParaRPr lang="en-IN" sz="1200" b="1" dirty="0"/>
          </a:p>
          <a:p>
            <a:pPr>
              <a:spcBef>
                <a:spcPts val="400"/>
              </a:spcBef>
            </a:pPr>
            <a:r>
              <a:rPr lang="en-IN" sz="1200" b="1" dirty="0"/>
              <a:t>Technology Analysis</a:t>
            </a:r>
            <a:endParaRPr lang="en-US" sz="1000" b="1" dirty="0">
              <a:solidFill>
                <a:srgbClr val="000000"/>
              </a:solidFill>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graphicFrame>
        <p:nvGraphicFramePr>
          <p:cNvPr id="10" name="Table 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1" name="Chart 1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Historic Year 2019-2023 and Forecast to 2032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2019-2023</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graphicFrame>
        <p:nvGraphicFramePr>
          <p:cNvPr id="24" name="Table 23"/>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5" name="Chart 24"/>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6"/>
          </a:graphicData>
        </a:graphic>
      </p:graphicFrame>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{{type_1}}, Historic Year 2019-2023 and Forecast to 2032 ({{cur}})</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{{heading}}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players</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for the year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2023</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The market positioning of the leading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player</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is done considering the following points:</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{{es}}</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{{rev}}</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{{e}}</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graphicFrame>
        <p:nvGraphicFramePr>
          <p:cNvPr id="13" name="Chart 12"/>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Apple Inc.</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1">
                          <a:solidFill>
                            <a:srgbClr val="7030A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13.3.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13742</TotalTime>
  <Words>2452</Words>
  <Application>Microsoft Office PowerPoint</Application>
  <PresentationFormat>Widescreen</PresentationFormat>
  <Paragraphs>505</Paragraphs>
  <Slides>41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PowerPoint Presentation</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94</cp:revision>
  <dcterms:created xsi:type="dcterms:W3CDTF">2024-08-12T13:13:25Z</dcterms:created>
  <dcterms:modified xsi:type="dcterms:W3CDTF">2025-09-16T06:06:09Z</dcterms:modified>
</cp:coreProperties>
</file>